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1"/>
  </p:notesMasterIdLst>
  <p:sldIdLst>
    <p:sldId id="256" r:id="rId2"/>
    <p:sldId id="257" r:id="rId3"/>
    <p:sldId id="260" r:id="rId4"/>
    <p:sldId id="264" r:id="rId5"/>
    <p:sldId id="265" r:id="rId6"/>
    <p:sldId id="267" r:id="rId7"/>
    <p:sldId id="268" r:id="rId8"/>
    <p:sldId id="266" r:id="rId9"/>
    <p:sldId id="263" r:id="rId1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72" d="100"/>
          <a:sy n="72" d="100"/>
        </p:scale>
        <p:origin x="-110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ECFB889-9597-F54E-B756-893EB989818A}" type="datetimeFigureOut">
              <a:rPr lang="en-US" smtClean="0"/>
              <a:pPr/>
              <a:t>2/13/2013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9B7044D-5EA2-A549-A22F-1197C71C049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B7044D-5EA2-A549-A22F-1197C71C0491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B7044D-5EA2-A549-A22F-1197C71C0491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B7044D-5EA2-A549-A22F-1197C71C0491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Take to wiki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B7044D-5EA2-A549-A22F-1197C71C0491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mtClean="0"/>
              <a:t>Corestandards.org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B7044D-5EA2-A549-A22F-1197C71C0491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E5669-5E56-D243-9B60-BE07C501DCBF}" type="datetimeFigureOut">
              <a:rPr lang="en-US" smtClean="0"/>
              <a:pPr/>
              <a:t>2/13/2013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0AEC9-8A3C-2B4B-AE67-C19905F01D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E5669-5E56-D243-9B60-BE07C501DCBF}" type="datetimeFigureOut">
              <a:rPr lang="en-US" smtClean="0"/>
              <a:pPr/>
              <a:t>2/13/2013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0AEC9-8A3C-2B4B-AE67-C19905F01D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E5669-5E56-D243-9B60-BE07C501DCBF}" type="datetimeFigureOut">
              <a:rPr lang="en-US" smtClean="0"/>
              <a:pPr/>
              <a:t>2/13/2013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0AEC9-8A3C-2B4B-AE67-C19905F01D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E5669-5E56-D243-9B60-BE07C501DCBF}" type="datetimeFigureOut">
              <a:rPr lang="en-US" smtClean="0"/>
              <a:pPr/>
              <a:t>2/13/2013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0AEC9-8A3C-2B4B-AE67-C19905F01D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E5669-5E56-D243-9B60-BE07C501DCBF}" type="datetimeFigureOut">
              <a:rPr lang="en-US" smtClean="0"/>
              <a:pPr/>
              <a:t>2/13/2013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0AEC9-8A3C-2B4B-AE67-C19905F01D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E5669-5E56-D243-9B60-BE07C501DCBF}" type="datetimeFigureOut">
              <a:rPr lang="en-US" smtClean="0"/>
              <a:pPr/>
              <a:t>2/13/2013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0AEC9-8A3C-2B4B-AE67-C19905F01D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E5669-5E56-D243-9B60-BE07C501DCBF}" type="datetimeFigureOut">
              <a:rPr lang="en-US" smtClean="0"/>
              <a:pPr/>
              <a:t>2/13/2013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0AEC9-8A3C-2B4B-AE67-C19905F01D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E5669-5E56-D243-9B60-BE07C501DCBF}" type="datetimeFigureOut">
              <a:rPr lang="en-US" smtClean="0"/>
              <a:pPr/>
              <a:t>2/13/2013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0AEC9-8A3C-2B4B-AE67-C19905F01D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E5669-5E56-D243-9B60-BE07C501DCBF}" type="datetimeFigureOut">
              <a:rPr lang="en-US" smtClean="0"/>
              <a:pPr/>
              <a:t>2/13/2013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0AEC9-8A3C-2B4B-AE67-C19905F01D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E5669-5E56-D243-9B60-BE07C501DCBF}" type="datetimeFigureOut">
              <a:rPr lang="en-US" smtClean="0"/>
              <a:pPr/>
              <a:t>2/13/2013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0AEC9-8A3C-2B4B-AE67-C19905F01D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E5669-5E56-D243-9B60-BE07C501DCBF}" type="datetimeFigureOut">
              <a:rPr lang="en-US" smtClean="0"/>
              <a:pPr/>
              <a:t>2/13/2013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0AEC9-8A3C-2B4B-AE67-C19905F01D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BE5669-5E56-D243-9B60-BE07C501DCBF}" type="datetimeFigureOut">
              <a:rPr lang="en-US" smtClean="0"/>
              <a:pPr/>
              <a:t>2/13/2013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70AEC9-8A3C-2B4B-AE67-C19905F01D7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youtube.com/watch?v=taBSj7FdNKw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embed/4B-g1_6QCWU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STEM Networking K – 5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February 14, 2013 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370398" y="5105400"/>
            <a:ext cx="1773602" cy="1724711"/>
          </a:xfrm>
          <a:prstGeom prst="rect">
            <a:avLst/>
          </a:prstGeom>
        </p:spPr>
      </p:pic>
      <p:cxnSp>
        <p:nvCxnSpPr>
          <p:cNvPr id="5" name="Straight Connector 4"/>
          <p:cNvCxnSpPr/>
          <p:nvPr/>
        </p:nvCxnSpPr>
        <p:spPr>
          <a:xfrm>
            <a:off x="76200" y="5562600"/>
            <a:ext cx="7620000" cy="0"/>
          </a:xfrm>
          <a:prstGeom prst="line">
            <a:avLst/>
          </a:prstGeom>
          <a:ln w="38100">
            <a:solidFill>
              <a:srgbClr val="26306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76200" y="5638800"/>
            <a:ext cx="7620000" cy="0"/>
          </a:xfrm>
          <a:prstGeom prst="line">
            <a:avLst/>
          </a:prstGeom>
          <a:ln w="25400">
            <a:solidFill>
              <a:srgbClr val="26306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76200" y="5715000"/>
            <a:ext cx="7620000" cy="0"/>
          </a:xfrm>
          <a:prstGeom prst="line">
            <a:avLst/>
          </a:prstGeom>
          <a:ln w="19050">
            <a:solidFill>
              <a:srgbClr val="26306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76200" y="5867400"/>
            <a:ext cx="3352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</a:rPr>
              <a:t>Cathy J. Enders, Staff Development Facilitator</a:t>
            </a:r>
          </a:p>
          <a:p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</a:rPr>
              <a:t>endersc@cliu.org</a:t>
            </a:r>
          </a:p>
          <a:p>
            <a:endParaRPr lang="en-US" sz="1200" b="1" i="1" dirty="0" smtClean="0">
              <a:solidFill>
                <a:srgbClr val="26306C"/>
              </a:solidFill>
              <a:latin typeface="Cambria" pitchFamily="18" charset="0"/>
            </a:endParaRPr>
          </a:p>
          <a:p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</a:rPr>
              <a:t>(610)769-4111 x1247</a:t>
            </a:r>
            <a:endParaRPr lang="en-US" sz="1200" b="1" i="1" dirty="0">
              <a:solidFill>
                <a:srgbClr val="26306C"/>
              </a:solidFill>
              <a:latin typeface="Cambria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4144963"/>
          </a:xfrm>
        </p:spPr>
        <p:txBody>
          <a:bodyPr>
            <a:normAutofit/>
          </a:bodyPr>
          <a:lstStyle/>
          <a:p>
            <a:r>
              <a:rPr lang="en-US" dirty="0" smtClean="0"/>
              <a:t>Introductions</a:t>
            </a:r>
          </a:p>
          <a:p>
            <a:r>
              <a:rPr lang="en-US" dirty="0" smtClean="0"/>
              <a:t>What is STEM?</a:t>
            </a:r>
          </a:p>
          <a:p>
            <a:r>
              <a:rPr lang="en-US" dirty="0" smtClean="0"/>
              <a:t>STEM at our Sites</a:t>
            </a:r>
          </a:p>
          <a:p>
            <a:r>
              <a:rPr lang="en-US" dirty="0" smtClean="0"/>
              <a:t>Resources</a:t>
            </a:r>
          </a:p>
          <a:p>
            <a:r>
              <a:rPr lang="en-US" dirty="0" smtClean="0"/>
              <a:t>STEM and the Common Core</a:t>
            </a:r>
          </a:p>
          <a:p>
            <a:r>
              <a:rPr lang="en-US" dirty="0" smtClean="0"/>
              <a:t>Electronic Exit Survey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370398" y="5105400"/>
            <a:ext cx="1773602" cy="1724711"/>
          </a:xfrm>
          <a:prstGeom prst="rect">
            <a:avLst/>
          </a:prstGeom>
        </p:spPr>
      </p:pic>
      <p:cxnSp>
        <p:nvCxnSpPr>
          <p:cNvPr id="5" name="Straight Connector 4"/>
          <p:cNvCxnSpPr/>
          <p:nvPr/>
        </p:nvCxnSpPr>
        <p:spPr>
          <a:xfrm>
            <a:off x="76200" y="5562600"/>
            <a:ext cx="7620000" cy="0"/>
          </a:xfrm>
          <a:prstGeom prst="line">
            <a:avLst/>
          </a:prstGeom>
          <a:ln w="38100">
            <a:solidFill>
              <a:srgbClr val="26306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76200" y="5638800"/>
            <a:ext cx="7620000" cy="0"/>
          </a:xfrm>
          <a:prstGeom prst="line">
            <a:avLst/>
          </a:prstGeom>
          <a:ln w="25400">
            <a:solidFill>
              <a:srgbClr val="26306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76200" y="5715000"/>
            <a:ext cx="7620000" cy="0"/>
          </a:xfrm>
          <a:prstGeom prst="line">
            <a:avLst/>
          </a:prstGeom>
          <a:ln w="19050">
            <a:solidFill>
              <a:srgbClr val="26306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76200" y="5867400"/>
            <a:ext cx="3352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</a:rPr>
              <a:t>Cathy J. Enders, Staff Development Facilitator</a:t>
            </a:r>
          </a:p>
          <a:p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</a:rPr>
              <a:t>endersc@cliu.org</a:t>
            </a:r>
          </a:p>
          <a:p>
            <a:endParaRPr lang="en-US" sz="1200" b="1" i="1" dirty="0" smtClean="0">
              <a:solidFill>
                <a:srgbClr val="26306C"/>
              </a:solidFill>
              <a:latin typeface="Cambria" pitchFamily="18" charset="0"/>
            </a:endParaRPr>
          </a:p>
          <a:p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</a:rPr>
              <a:t>(610)769-4111 x1247</a:t>
            </a:r>
            <a:endParaRPr lang="en-US" sz="1200" b="1" i="1" dirty="0">
              <a:solidFill>
                <a:srgbClr val="26306C"/>
              </a:solidFill>
              <a:latin typeface="Cambria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Who is in the Room?</a:t>
            </a:r>
          </a:p>
          <a:p>
            <a:r>
              <a:rPr lang="en-US" dirty="0" smtClean="0"/>
              <a:t>Content Networking Wiki</a:t>
            </a:r>
          </a:p>
          <a:p>
            <a:pPr lvl="1"/>
            <a:r>
              <a:rPr lang="en-US" dirty="0" smtClean="0"/>
              <a:t>All groups – one wiki</a:t>
            </a:r>
          </a:p>
          <a:p>
            <a:pPr lvl="1"/>
            <a:r>
              <a:rPr lang="en-US" dirty="0" smtClean="0"/>
              <a:t>Tour of the site</a:t>
            </a:r>
          </a:p>
          <a:p>
            <a:pPr lvl="1"/>
            <a:r>
              <a:rPr lang="en-US" dirty="0" smtClean="0"/>
              <a:t>Brief ‘How-To’</a:t>
            </a:r>
          </a:p>
        </p:txBody>
      </p:sp>
      <p:grpSp>
        <p:nvGrpSpPr>
          <p:cNvPr id="9" name="Group 8"/>
          <p:cNvGrpSpPr/>
          <p:nvPr/>
        </p:nvGrpSpPr>
        <p:grpSpPr>
          <a:xfrm>
            <a:off x="76200" y="5105400"/>
            <a:ext cx="9067800" cy="1724711"/>
            <a:chOff x="76200" y="5105400"/>
            <a:chExt cx="9067800" cy="1724711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7370398" y="5105400"/>
              <a:ext cx="1773602" cy="1724711"/>
            </a:xfrm>
            <a:prstGeom prst="rect">
              <a:avLst/>
            </a:prstGeom>
          </p:spPr>
        </p:pic>
        <p:cxnSp>
          <p:nvCxnSpPr>
            <p:cNvPr id="5" name="Straight Connector 4"/>
            <p:cNvCxnSpPr/>
            <p:nvPr/>
          </p:nvCxnSpPr>
          <p:spPr>
            <a:xfrm>
              <a:off x="76200" y="5562600"/>
              <a:ext cx="7620000" cy="0"/>
            </a:xfrm>
            <a:prstGeom prst="line">
              <a:avLst/>
            </a:prstGeom>
            <a:ln w="38100">
              <a:solidFill>
                <a:srgbClr val="26306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/>
            <p:cNvCxnSpPr/>
            <p:nvPr/>
          </p:nvCxnSpPr>
          <p:spPr>
            <a:xfrm>
              <a:off x="76200" y="5638800"/>
              <a:ext cx="7620000" cy="0"/>
            </a:xfrm>
            <a:prstGeom prst="line">
              <a:avLst/>
            </a:prstGeom>
            <a:ln w="25400">
              <a:solidFill>
                <a:srgbClr val="26306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/>
            <p:cNvCxnSpPr/>
            <p:nvPr/>
          </p:nvCxnSpPr>
          <p:spPr>
            <a:xfrm>
              <a:off x="76200" y="5715000"/>
              <a:ext cx="7620000" cy="0"/>
            </a:xfrm>
            <a:prstGeom prst="line">
              <a:avLst/>
            </a:prstGeom>
            <a:ln w="19050">
              <a:solidFill>
                <a:srgbClr val="26306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TextBox 7"/>
            <p:cNvSpPr txBox="1"/>
            <p:nvPr/>
          </p:nvSpPr>
          <p:spPr>
            <a:xfrm>
              <a:off x="76200" y="5867400"/>
              <a:ext cx="335280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i="1" dirty="0" smtClean="0">
                  <a:solidFill>
                    <a:srgbClr val="26306C"/>
                  </a:solidFill>
                  <a:latin typeface="Cambria" pitchFamily="18" charset="0"/>
                </a:rPr>
                <a:t>Cathy J. Enders, Staff Development Facilitator</a:t>
              </a:r>
            </a:p>
            <a:p>
              <a:r>
                <a:rPr lang="en-US" sz="1200" b="1" i="1" dirty="0" smtClean="0">
                  <a:solidFill>
                    <a:srgbClr val="26306C"/>
                  </a:solidFill>
                  <a:latin typeface="Cambria" pitchFamily="18" charset="0"/>
                </a:rPr>
                <a:t>endersc@cliu.org</a:t>
              </a:r>
            </a:p>
            <a:p>
              <a:endParaRPr lang="en-US" sz="1200" b="1" i="1" dirty="0" smtClean="0">
                <a:solidFill>
                  <a:srgbClr val="26306C"/>
                </a:solidFill>
                <a:latin typeface="Cambria" pitchFamily="18" charset="0"/>
              </a:endParaRPr>
            </a:p>
            <a:p>
              <a:r>
                <a:rPr lang="en-US" sz="1200" b="1" i="1" dirty="0" smtClean="0">
                  <a:solidFill>
                    <a:srgbClr val="26306C"/>
                  </a:solidFill>
                  <a:latin typeface="Cambria" pitchFamily="18" charset="0"/>
                </a:rPr>
                <a:t>(610)769-4111 x1247</a:t>
              </a:r>
              <a:endParaRPr lang="en-US" sz="1200" b="1" i="1" dirty="0">
                <a:solidFill>
                  <a:srgbClr val="26306C"/>
                </a:solidFill>
                <a:latin typeface="Cambria" pitchFamily="18" charset="0"/>
              </a:endParaRPr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52331" y="768626"/>
            <a:ext cx="8229600" cy="4525963"/>
          </a:xfrm>
        </p:spPr>
        <p:txBody>
          <a:bodyPr/>
          <a:lstStyle/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endParaRPr lang="en-US" sz="6000" dirty="0"/>
          </a:p>
        </p:txBody>
      </p:sp>
      <p:grpSp>
        <p:nvGrpSpPr>
          <p:cNvPr id="4" name="Group 3"/>
          <p:cNvGrpSpPr/>
          <p:nvPr/>
        </p:nvGrpSpPr>
        <p:grpSpPr>
          <a:xfrm>
            <a:off x="76200" y="5105400"/>
            <a:ext cx="9067800" cy="1724711"/>
            <a:chOff x="76200" y="5105400"/>
            <a:chExt cx="9067800" cy="1724711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7370398" y="5105400"/>
              <a:ext cx="1773602" cy="1724711"/>
            </a:xfrm>
            <a:prstGeom prst="rect">
              <a:avLst/>
            </a:prstGeom>
          </p:spPr>
        </p:pic>
        <p:cxnSp>
          <p:nvCxnSpPr>
            <p:cNvPr id="6" name="Straight Connector 5"/>
            <p:cNvCxnSpPr/>
            <p:nvPr/>
          </p:nvCxnSpPr>
          <p:spPr>
            <a:xfrm>
              <a:off x="76200" y="5562600"/>
              <a:ext cx="7620000" cy="0"/>
            </a:xfrm>
            <a:prstGeom prst="line">
              <a:avLst/>
            </a:prstGeom>
            <a:ln w="38100">
              <a:solidFill>
                <a:srgbClr val="26306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/>
            <p:cNvCxnSpPr/>
            <p:nvPr/>
          </p:nvCxnSpPr>
          <p:spPr>
            <a:xfrm>
              <a:off x="76200" y="5638800"/>
              <a:ext cx="7620000" cy="0"/>
            </a:xfrm>
            <a:prstGeom prst="line">
              <a:avLst/>
            </a:prstGeom>
            <a:ln w="25400">
              <a:solidFill>
                <a:srgbClr val="26306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/>
            <p:cNvCxnSpPr/>
            <p:nvPr/>
          </p:nvCxnSpPr>
          <p:spPr>
            <a:xfrm>
              <a:off x="76200" y="5715000"/>
              <a:ext cx="7620000" cy="0"/>
            </a:xfrm>
            <a:prstGeom prst="line">
              <a:avLst/>
            </a:prstGeom>
            <a:ln w="19050">
              <a:solidFill>
                <a:srgbClr val="26306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TextBox 8"/>
            <p:cNvSpPr txBox="1"/>
            <p:nvPr/>
          </p:nvSpPr>
          <p:spPr>
            <a:xfrm>
              <a:off x="76200" y="5867400"/>
              <a:ext cx="335280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i="1" dirty="0" smtClean="0">
                  <a:solidFill>
                    <a:srgbClr val="26306C"/>
                  </a:solidFill>
                  <a:latin typeface="Cambria" pitchFamily="18" charset="0"/>
                </a:rPr>
                <a:t>Cathy J. Enders, Staff Development Facilitator</a:t>
              </a:r>
            </a:p>
            <a:p>
              <a:r>
                <a:rPr lang="en-US" sz="1200" b="1" i="1" dirty="0" smtClean="0">
                  <a:solidFill>
                    <a:srgbClr val="26306C"/>
                  </a:solidFill>
                  <a:latin typeface="Cambria" pitchFamily="18" charset="0"/>
                </a:rPr>
                <a:t>endersc@cliu.org</a:t>
              </a:r>
            </a:p>
            <a:p>
              <a:endParaRPr lang="en-US" sz="1200" b="1" i="1" dirty="0" smtClean="0">
                <a:solidFill>
                  <a:srgbClr val="26306C"/>
                </a:solidFill>
                <a:latin typeface="Cambria" pitchFamily="18" charset="0"/>
              </a:endParaRPr>
            </a:p>
            <a:p>
              <a:r>
                <a:rPr lang="en-US" sz="1200" b="1" i="1" dirty="0" smtClean="0">
                  <a:solidFill>
                    <a:srgbClr val="26306C"/>
                  </a:solidFill>
                  <a:latin typeface="Cambria" pitchFamily="18" charset="0"/>
                </a:rPr>
                <a:t>(610)769-4111 x1247</a:t>
              </a:r>
              <a:endParaRPr lang="en-US" sz="1200" b="1" i="1" dirty="0">
                <a:solidFill>
                  <a:srgbClr val="26306C"/>
                </a:solidFill>
                <a:latin typeface="Cambria" pitchFamily="18" charset="0"/>
              </a:endParaRPr>
            </a:p>
          </p:txBody>
        </p:sp>
      </p:grpSp>
      <p:sp>
        <p:nvSpPr>
          <p:cNvPr id="12" name="Rectangle 11"/>
          <p:cNvSpPr/>
          <p:nvPr/>
        </p:nvSpPr>
        <p:spPr>
          <a:xfrm>
            <a:off x="1774137" y="1867419"/>
            <a:ext cx="4111510" cy="212365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132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STEM</a:t>
            </a:r>
            <a:endParaRPr lang="en-US" sz="132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003248" y="2690177"/>
            <a:ext cx="172278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dirty="0" smtClean="0">
                <a:hlinkClick r:id="rId4"/>
              </a:rPr>
              <a:t>is . . .</a:t>
            </a:r>
            <a:endParaRPr lang="en-US" sz="5400" b="1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"/>
          <p:cNvGrpSpPr/>
          <p:nvPr/>
        </p:nvGrpSpPr>
        <p:grpSpPr>
          <a:xfrm>
            <a:off x="76200" y="5105400"/>
            <a:ext cx="9067800" cy="1724711"/>
            <a:chOff x="76200" y="5105400"/>
            <a:chExt cx="9067800" cy="1724711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7370398" y="5105400"/>
              <a:ext cx="1773602" cy="1724711"/>
            </a:xfrm>
            <a:prstGeom prst="rect">
              <a:avLst/>
            </a:prstGeom>
          </p:spPr>
        </p:pic>
        <p:cxnSp>
          <p:nvCxnSpPr>
            <p:cNvPr id="6" name="Straight Connector 5"/>
            <p:cNvCxnSpPr/>
            <p:nvPr/>
          </p:nvCxnSpPr>
          <p:spPr>
            <a:xfrm>
              <a:off x="76200" y="5562600"/>
              <a:ext cx="7620000" cy="0"/>
            </a:xfrm>
            <a:prstGeom prst="line">
              <a:avLst/>
            </a:prstGeom>
            <a:ln w="38100">
              <a:solidFill>
                <a:srgbClr val="26306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/>
            <p:cNvCxnSpPr/>
            <p:nvPr/>
          </p:nvCxnSpPr>
          <p:spPr>
            <a:xfrm>
              <a:off x="76200" y="5638800"/>
              <a:ext cx="7620000" cy="0"/>
            </a:xfrm>
            <a:prstGeom prst="line">
              <a:avLst/>
            </a:prstGeom>
            <a:ln w="25400">
              <a:solidFill>
                <a:srgbClr val="26306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/>
            <p:cNvCxnSpPr/>
            <p:nvPr/>
          </p:nvCxnSpPr>
          <p:spPr>
            <a:xfrm>
              <a:off x="76200" y="5715000"/>
              <a:ext cx="7620000" cy="0"/>
            </a:xfrm>
            <a:prstGeom prst="line">
              <a:avLst/>
            </a:prstGeom>
            <a:ln w="19050">
              <a:solidFill>
                <a:srgbClr val="26306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TextBox 8"/>
            <p:cNvSpPr txBox="1"/>
            <p:nvPr/>
          </p:nvSpPr>
          <p:spPr>
            <a:xfrm>
              <a:off x="76200" y="5867400"/>
              <a:ext cx="335280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i="1" dirty="0" smtClean="0">
                  <a:solidFill>
                    <a:srgbClr val="26306C"/>
                  </a:solidFill>
                  <a:latin typeface="Cambria" pitchFamily="18" charset="0"/>
                </a:rPr>
                <a:t>Cathy J. Enders, Staff Development Facilitator</a:t>
              </a:r>
            </a:p>
            <a:p>
              <a:r>
                <a:rPr lang="en-US" sz="1200" b="1" i="1" dirty="0" smtClean="0">
                  <a:solidFill>
                    <a:srgbClr val="26306C"/>
                  </a:solidFill>
                  <a:latin typeface="Cambria" pitchFamily="18" charset="0"/>
                </a:rPr>
                <a:t>endersc@cliu.org</a:t>
              </a:r>
            </a:p>
            <a:p>
              <a:endParaRPr lang="en-US" sz="1200" b="1" i="1" dirty="0" smtClean="0">
                <a:solidFill>
                  <a:srgbClr val="26306C"/>
                </a:solidFill>
                <a:latin typeface="Cambria" pitchFamily="18" charset="0"/>
              </a:endParaRPr>
            </a:p>
            <a:p>
              <a:r>
                <a:rPr lang="en-US" sz="1200" b="1" i="1" dirty="0" smtClean="0">
                  <a:solidFill>
                    <a:srgbClr val="26306C"/>
                  </a:solidFill>
                  <a:latin typeface="Cambria" pitchFamily="18" charset="0"/>
                </a:rPr>
                <a:t>(610)769-4111 x1247</a:t>
              </a:r>
              <a:endParaRPr lang="en-US" sz="1200" b="1" i="1" dirty="0">
                <a:solidFill>
                  <a:srgbClr val="26306C"/>
                </a:solidFill>
                <a:latin typeface="Cambria" pitchFamily="18" charset="0"/>
              </a:endParaRPr>
            </a:p>
          </p:txBody>
        </p:sp>
      </p:grpSp>
      <p:sp>
        <p:nvSpPr>
          <p:cNvPr id="12" name="Rectangle 11"/>
          <p:cNvSpPr/>
          <p:nvPr/>
        </p:nvSpPr>
        <p:spPr>
          <a:xfrm>
            <a:off x="2899289" y="1867419"/>
            <a:ext cx="4895379" cy="212365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132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STEM?</a:t>
            </a:r>
            <a:endParaRPr lang="en-US" sz="132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358347" y="2639859"/>
            <a:ext cx="172278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dirty="0" smtClean="0">
                <a:hlinkClick r:id="rId3"/>
              </a:rPr>
              <a:t>Why</a:t>
            </a:r>
            <a:endParaRPr lang="en-US" sz="5400" b="1" dirty="0" smtClean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STEM at our Sites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are we currently doing?</a:t>
            </a:r>
          </a:p>
          <a:p>
            <a:r>
              <a:rPr lang="en-US" dirty="0" smtClean="0"/>
              <a:t>What are the possibilities?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370398" y="5105400"/>
            <a:ext cx="1773602" cy="1724711"/>
          </a:xfrm>
          <a:prstGeom prst="rect">
            <a:avLst/>
          </a:prstGeom>
        </p:spPr>
      </p:pic>
      <p:cxnSp>
        <p:nvCxnSpPr>
          <p:cNvPr id="5" name="Straight Connector 4"/>
          <p:cNvCxnSpPr/>
          <p:nvPr/>
        </p:nvCxnSpPr>
        <p:spPr>
          <a:xfrm>
            <a:off x="76200" y="5562600"/>
            <a:ext cx="7620000" cy="0"/>
          </a:xfrm>
          <a:prstGeom prst="line">
            <a:avLst/>
          </a:prstGeom>
          <a:ln w="38100">
            <a:solidFill>
              <a:srgbClr val="26306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76200" y="5638800"/>
            <a:ext cx="7620000" cy="0"/>
          </a:xfrm>
          <a:prstGeom prst="line">
            <a:avLst/>
          </a:prstGeom>
          <a:ln w="25400">
            <a:solidFill>
              <a:srgbClr val="26306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76200" y="5715000"/>
            <a:ext cx="7620000" cy="0"/>
          </a:xfrm>
          <a:prstGeom prst="line">
            <a:avLst/>
          </a:prstGeom>
          <a:ln w="19050">
            <a:solidFill>
              <a:srgbClr val="26306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76200" y="5867400"/>
            <a:ext cx="3352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</a:rPr>
              <a:t>Cathy J. Enders, Staff Development Facilitator</a:t>
            </a:r>
          </a:p>
          <a:p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</a:rPr>
              <a:t>endersc@cliu.org</a:t>
            </a:r>
          </a:p>
          <a:p>
            <a:endParaRPr lang="en-US" sz="1200" b="1" i="1" dirty="0" smtClean="0">
              <a:solidFill>
                <a:srgbClr val="26306C"/>
              </a:solidFill>
              <a:latin typeface="Cambria" pitchFamily="18" charset="0"/>
            </a:endParaRPr>
          </a:p>
          <a:p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</a:rPr>
              <a:t>(610)769-4111 x1247</a:t>
            </a:r>
            <a:endParaRPr lang="en-US" sz="1200" b="1" i="1" dirty="0">
              <a:solidFill>
                <a:srgbClr val="26306C"/>
              </a:solidFill>
              <a:latin typeface="Cambria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370398" y="5105400"/>
            <a:ext cx="1773602" cy="1724711"/>
          </a:xfrm>
          <a:prstGeom prst="rect">
            <a:avLst/>
          </a:prstGeom>
        </p:spPr>
      </p:pic>
      <p:cxnSp>
        <p:nvCxnSpPr>
          <p:cNvPr id="5" name="Straight Connector 4"/>
          <p:cNvCxnSpPr/>
          <p:nvPr/>
        </p:nvCxnSpPr>
        <p:spPr>
          <a:xfrm>
            <a:off x="76200" y="5562600"/>
            <a:ext cx="7620000" cy="0"/>
          </a:xfrm>
          <a:prstGeom prst="line">
            <a:avLst/>
          </a:prstGeom>
          <a:ln w="38100">
            <a:solidFill>
              <a:srgbClr val="26306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76200" y="5638800"/>
            <a:ext cx="7620000" cy="0"/>
          </a:xfrm>
          <a:prstGeom prst="line">
            <a:avLst/>
          </a:prstGeom>
          <a:ln w="25400">
            <a:solidFill>
              <a:srgbClr val="26306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76200" y="5715000"/>
            <a:ext cx="7620000" cy="0"/>
          </a:xfrm>
          <a:prstGeom prst="line">
            <a:avLst/>
          </a:prstGeom>
          <a:ln w="19050">
            <a:solidFill>
              <a:srgbClr val="26306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76200" y="5867400"/>
            <a:ext cx="3352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</a:rPr>
              <a:t>Cathy J. Enders, Staff Development Facilitator</a:t>
            </a:r>
          </a:p>
          <a:p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</a:rPr>
              <a:t>endersc@cliu.org</a:t>
            </a:r>
          </a:p>
          <a:p>
            <a:endParaRPr lang="en-US" sz="1200" b="1" i="1" dirty="0" smtClean="0">
              <a:solidFill>
                <a:srgbClr val="26306C"/>
              </a:solidFill>
              <a:latin typeface="Cambria" pitchFamily="18" charset="0"/>
            </a:endParaRPr>
          </a:p>
          <a:p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</a:rPr>
              <a:t>(610)769-4111 x1247</a:t>
            </a:r>
            <a:endParaRPr lang="en-US" sz="1200" b="1" i="1" dirty="0">
              <a:solidFill>
                <a:srgbClr val="26306C"/>
              </a:solidFill>
              <a:latin typeface="Cambria" pitchFamily="18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085033" y="1867419"/>
            <a:ext cx="4111510" cy="212365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132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STEM</a:t>
            </a:r>
            <a:endParaRPr lang="en-US" sz="132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249552" y="2796193"/>
            <a:ext cx="321858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dirty="0" smtClean="0"/>
              <a:t>resources</a:t>
            </a:r>
            <a:endParaRPr lang="en-US" sz="5400" b="1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STEM and the Common Core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61665"/>
            <a:ext cx="8229600" cy="3753678"/>
          </a:xfrm>
        </p:spPr>
        <p:txBody>
          <a:bodyPr/>
          <a:lstStyle/>
          <a:p>
            <a:r>
              <a:rPr lang="en-US" dirty="0" smtClean="0"/>
              <a:t>Investigate</a:t>
            </a:r>
          </a:p>
          <a:p>
            <a:pPr lvl="1"/>
            <a:r>
              <a:rPr lang="en-US" dirty="0" smtClean="0"/>
              <a:t>ELA: </a:t>
            </a:r>
          </a:p>
          <a:p>
            <a:pPr lvl="2"/>
            <a:r>
              <a:rPr lang="en-US" dirty="0" smtClean="0"/>
              <a:t>Reading  Informational Text</a:t>
            </a:r>
          </a:p>
          <a:p>
            <a:pPr lvl="2"/>
            <a:r>
              <a:rPr lang="en-US" dirty="0" smtClean="0"/>
              <a:t>Writing</a:t>
            </a:r>
          </a:p>
          <a:p>
            <a:pPr lvl="2"/>
            <a:r>
              <a:rPr lang="en-US" dirty="0" smtClean="0"/>
              <a:t>Speaking &amp; Listening</a:t>
            </a:r>
          </a:p>
          <a:p>
            <a:pPr lvl="2"/>
            <a:r>
              <a:rPr lang="en-US" dirty="0" smtClean="0"/>
              <a:t>Language</a:t>
            </a:r>
          </a:p>
          <a:p>
            <a:pPr lvl="1"/>
            <a:r>
              <a:rPr lang="en-US" dirty="0" smtClean="0"/>
              <a:t>Math: Standards for Mathematical Practice</a:t>
            </a:r>
          </a:p>
          <a:p>
            <a:pPr lvl="1"/>
            <a:endParaRPr lang="en-US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370398" y="5105400"/>
            <a:ext cx="1773602" cy="1724711"/>
          </a:xfrm>
          <a:prstGeom prst="rect">
            <a:avLst/>
          </a:prstGeom>
        </p:spPr>
      </p:pic>
      <p:cxnSp>
        <p:nvCxnSpPr>
          <p:cNvPr id="5" name="Straight Connector 4"/>
          <p:cNvCxnSpPr/>
          <p:nvPr/>
        </p:nvCxnSpPr>
        <p:spPr>
          <a:xfrm>
            <a:off x="76200" y="5562600"/>
            <a:ext cx="7620000" cy="0"/>
          </a:xfrm>
          <a:prstGeom prst="line">
            <a:avLst/>
          </a:prstGeom>
          <a:ln w="38100">
            <a:solidFill>
              <a:srgbClr val="26306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76200" y="5638800"/>
            <a:ext cx="7620000" cy="0"/>
          </a:xfrm>
          <a:prstGeom prst="line">
            <a:avLst/>
          </a:prstGeom>
          <a:ln w="25400">
            <a:solidFill>
              <a:srgbClr val="26306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76200" y="5715000"/>
            <a:ext cx="7620000" cy="0"/>
          </a:xfrm>
          <a:prstGeom prst="line">
            <a:avLst/>
          </a:prstGeom>
          <a:ln w="19050">
            <a:solidFill>
              <a:srgbClr val="26306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76200" y="5867400"/>
            <a:ext cx="3352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</a:rPr>
              <a:t>Cathy J. Enders, Staff Development Facilitator</a:t>
            </a:r>
          </a:p>
          <a:p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</a:rPr>
              <a:t>endersc@cliu.org</a:t>
            </a:r>
          </a:p>
          <a:p>
            <a:endParaRPr lang="en-US" sz="1200" b="1" i="1" dirty="0" smtClean="0">
              <a:solidFill>
                <a:srgbClr val="26306C"/>
              </a:solidFill>
              <a:latin typeface="Cambria" pitchFamily="18" charset="0"/>
            </a:endParaRPr>
          </a:p>
          <a:p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</a:rPr>
              <a:t>(610)769-4111 x1247</a:t>
            </a:r>
            <a:endParaRPr lang="en-US" sz="1200" b="1" i="1" dirty="0">
              <a:solidFill>
                <a:srgbClr val="26306C"/>
              </a:solidFill>
              <a:latin typeface="Cambria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Exit Survey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Individually complete the survey found at this link:</a:t>
            </a:r>
          </a:p>
          <a:p>
            <a:endParaRPr lang="en-US" dirty="0" smtClean="0"/>
          </a:p>
          <a:p>
            <a:pPr algn="ctr">
              <a:buNone/>
            </a:pPr>
            <a:r>
              <a:rPr lang="en-US" sz="4800" b="1" dirty="0" smtClean="0"/>
              <a:t>http://tinyurl.com/K-5STEM</a:t>
            </a:r>
            <a:endParaRPr lang="en-US" sz="4800" dirty="0" smtClean="0"/>
          </a:p>
          <a:p>
            <a:endParaRPr lang="en-US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370398" y="5105400"/>
            <a:ext cx="1773602" cy="1724711"/>
          </a:xfrm>
          <a:prstGeom prst="rect">
            <a:avLst/>
          </a:prstGeom>
        </p:spPr>
      </p:pic>
      <p:cxnSp>
        <p:nvCxnSpPr>
          <p:cNvPr id="5" name="Straight Connector 4"/>
          <p:cNvCxnSpPr/>
          <p:nvPr/>
        </p:nvCxnSpPr>
        <p:spPr>
          <a:xfrm>
            <a:off x="76200" y="5562600"/>
            <a:ext cx="7620000" cy="0"/>
          </a:xfrm>
          <a:prstGeom prst="line">
            <a:avLst/>
          </a:prstGeom>
          <a:ln w="38100">
            <a:solidFill>
              <a:srgbClr val="26306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76200" y="5638800"/>
            <a:ext cx="7620000" cy="0"/>
          </a:xfrm>
          <a:prstGeom prst="line">
            <a:avLst/>
          </a:prstGeom>
          <a:ln w="25400">
            <a:solidFill>
              <a:srgbClr val="26306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76200" y="5715000"/>
            <a:ext cx="7620000" cy="0"/>
          </a:xfrm>
          <a:prstGeom prst="line">
            <a:avLst/>
          </a:prstGeom>
          <a:ln w="19050">
            <a:solidFill>
              <a:srgbClr val="26306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76200" y="5867400"/>
            <a:ext cx="3352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</a:rPr>
              <a:t>Cathy J. Enders, Staff Development Facilitator</a:t>
            </a:r>
          </a:p>
          <a:p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</a:rPr>
              <a:t>endersc@cliu.org</a:t>
            </a:r>
          </a:p>
          <a:p>
            <a:endParaRPr lang="en-US" sz="1200" b="1" i="1" dirty="0" smtClean="0">
              <a:solidFill>
                <a:srgbClr val="26306C"/>
              </a:solidFill>
              <a:latin typeface="Cambria" pitchFamily="18" charset="0"/>
            </a:endParaRPr>
          </a:p>
          <a:p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</a:rPr>
              <a:t>(610)769-4111 x1247</a:t>
            </a:r>
            <a:endParaRPr lang="en-US" sz="1200" b="1" i="1" dirty="0">
              <a:solidFill>
                <a:srgbClr val="26306C"/>
              </a:solidFill>
              <a:latin typeface="Cambria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626</TotalTime>
  <Words>229</Words>
  <Application>Microsoft Office PowerPoint</Application>
  <PresentationFormat>On-screen Show (4:3)</PresentationFormat>
  <Paragraphs>79</Paragraphs>
  <Slides>9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STEM Networking K – 5 </vt:lpstr>
      <vt:lpstr>Agenda</vt:lpstr>
      <vt:lpstr>Introductions</vt:lpstr>
      <vt:lpstr>Slide 4</vt:lpstr>
      <vt:lpstr>Slide 5</vt:lpstr>
      <vt:lpstr>STEM at our Sites</vt:lpstr>
      <vt:lpstr>Slide 7</vt:lpstr>
      <vt:lpstr>STEM and the Common Core</vt:lpstr>
      <vt:lpstr>Exit Survey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Math Networking 7 – 12</dc:title>
  <dc:creator>Cathy Enders</dc:creator>
  <cp:lastModifiedBy>endersc</cp:lastModifiedBy>
  <cp:revision>50</cp:revision>
  <dcterms:created xsi:type="dcterms:W3CDTF">2013-01-18T14:24:41Z</dcterms:created>
  <dcterms:modified xsi:type="dcterms:W3CDTF">2013-02-13T20:01:39Z</dcterms:modified>
</cp:coreProperties>
</file>